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y="5143500" cx="9144000"/>
  <p:notesSz cx="6858000" cy="9144000"/>
  <p:embeddedFontLst>
    <p:embeddedFont>
      <p:font typeface="Roboto"/>
      <p:regular r:id="rId59"/>
      <p:bold r:id="rId60"/>
      <p:italic r:id="rId61"/>
      <p:boldItalic r:id="rId62"/>
    </p:embeddedFont>
    <p:embeddedFont>
      <p:font typeface="Roboto Mono"/>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67" roundtripDataSignature="AMtx7mjgkHFr4mqCqkVAPOrTdGJgdcR8b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boldItalic.fntdata"/><Relationship Id="rId61" Type="http://schemas.openxmlformats.org/officeDocument/2006/relationships/font" Target="fonts/Roboto-italic.fntdata"/><Relationship Id="rId20" Type="http://schemas.openxmlformats.org/officeDocument/2006/relationships/slide" Target="slides/slide15.xml"/><Relationship Id="rId64" Type="http://schemas.openxmlformats.org/officeDocument/2006/relationships/font" Target="fonts/RobotoMono-bold.fntdata"/><Relationship Id="rId63" Type="http://schemas.openxmlformats.org/officeDocument/2006/relationships/font" Target="fonts/RobotoMono-regular.fntdata"/><Relationship Id="rId22" Type="http://schemas.openxmlformats.org/officeDocument/2006/relationships/slide" Target="slides/slide17.xml"/><Relationship Id="rId66" Type="http://schemas.openxmlformats.org/officeDocument/2006/relationships/font" Target="fonts/RobotoMono-boldItalic.fntdata"/><Relationship Id="rId21" Type="http://schemas.openxmlformats.org/officeDocument/2006/relationships/slide" Target="slides/slide16.xml"/><Relationship Id="rId65" Type="http://schemas.openxmlformats.org/officeDocument/2006/relationships/font" Target="fonts/RobotoMono-italic.fntdata"/><Relationship Id="rId24" Type="http://schemas.openxmlformats.org/officeDocument/2006/relationships/slide" Target="slides/slide19.xml"/><Relationship Id="rId23" Type="http://schemas.openxmlformats.org/officeDocument/2006/relationships/slide" Target="slides/slide18.xml"/><Relationship Id="rId67" Type="http://customschemas.google.com/relationships/presentationmetadata" Target="metadata"/><Relationship Id="rId60" Type="http://schemas.openxmlformats.org/officeDocument/2006/relationships/font" Target="fonts/Roboto-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Roboto-regular.fntdata"/><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c964dd0457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c964dd0457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c964dd0457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c964dd0457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c964dd0457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c964dd0457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c964dd0457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c964dd0457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c9addba27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c9addba27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c9addba272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c9addba272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c9addba272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c9addba272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c9addba272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c9addba272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c9addba272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c9addba272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c9addba272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c9addba272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Google Shape;5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c9addba272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c9addba272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c9addba272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c9addba272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c9addba272_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c9addba272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c9addba272_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c9addba272_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c9addba272_2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c9addba272_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c9addba272_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c9addba272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c9addba272_2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c9addba272_2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c9addba272_2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c9addba272_2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c9addba272_2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c9addba272_2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c9addba272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c9addba272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c9addba272_2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c9addba272_2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c9addba272_2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c9addba272_2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c9addba272_2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c9addba272_2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c9addba272_2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c9addba272_2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c9addba272_2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c9addba272_2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c9addba272_2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c9addba272_2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c9addba272_2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c9addba272_2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c9addba272_2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c9addba272_2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c9addba272_2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c9addba272_2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c9addba272_2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c9addba272_2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c964dd045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c964dd045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c9addba272_2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c9addba272_2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c9addba272_2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c9addba272_2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c9addba272_2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c9addba272_2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c9addba272_2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c9addba272_2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c9addba272_2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c9addba272_2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c9addba272_2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c9addba272_2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c9addba272_2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c9addba272_2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c9b4bcc3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c9b4bcc3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cd2325f5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cd2325f5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cd2325f5f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cd2325f5f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c964dd0457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c964dd0457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cd2325f5f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cd2325f5f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cd2325f5f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cd2325f5f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6ee03dfe0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6ee03dfe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ce1d57c7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ce1d57c7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c964dd0457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c964dd0457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c9c78ecb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c9c78ecb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c964dd0457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c964dd0457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c964dd0457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c964dd0457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 name="Shape 9"/>
        <p:cNvGrpSpPr/>
        <p:nvPr/>
      </p:nvGrpSpPr>
      <p:grpSpPr>
        <a:xfrm>
          <a:off x="0" y="0"/>
          <a:ext cx="0" cy="0"/>
          <a:chOff x="0" y="0"/>
          <a:chExt cx="0" cy="0"/>
        </a:xfrm>
      </p:grpSpPr>
      <p:sp>
        <p:nvSpPr>
          <p:cNvPr id="10" name="Google Shape;10;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 name="Google Shape;11;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2" name="Google Shape;12;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5" name="Google Shape;15;p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 name="Google Shape;16;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1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1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1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1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1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1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0.png"/><Relationship Id="rId4" Type="http://schemas.openxmlformats.org/officeDocument/2006/relationships/hyperlink" Target="https://jsonplaceholder.typicode.com/todos"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hyperlink" Target="https://www.npmjs.com/package/inflection" TargetMode="External"/><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t>Nodejs</a:t>
            </a:r>
            <a:endParaRPr b="1"/>
          </a:p>
        </p:txBody>
      </p:sp>
      <p:sp>
        <p:nvSpPr>
          <p:cNvPr id="55" name="Google Shape;55;p1"/>
          <p:cNvSpPr txBox="1"/>
          <p:nvPr>
            <p:ph idx="1" type="body"/>
          </p:nvPr>
        </p:nvSpPr>
        <p:spPr>
          <a:xfrm>
            <a:off x="311700" y="1391250"/>
            <a:ext cx="8520600" cy="3416400"/>
          </a:xfrm>
          <a:prstGeom prst="rect">
            <a:avLst/>
          </a:prstGeom>
          <a:noFill/>
          <a:ln>
            <a:noFill/>
          </a:ln>
        </p:spPr>
        <p:txBody>
          <a:bodyPr anchorCtr="0" anchor="t" bIns="91425" lIns="91425" spcFirstLastPara="1" rIns="91425" wrap="square" tIns="91425">
            <a:normAutofit fontScale="92500" lnSpcReduction="20000"/>
          </a:bodyPr>
          <a:lstStyle/>
          <a:p>
            <a:pPr indent="-325531" lvl="0" marL="457200" rtl="0" algn="l">
              <a:lnSpc>
                <a:spcPct val="115000"/>
              </a:lnSpc>
              <a:spcBef>
                <a:spcPts val="0"/>
              </a:spcBef>
              <a:spcAft>
                <a:spcPts val="0"/>
              </a:spcAft>
              <a:buClr>
                <a:srgbClr val="0A0A23"/>
              </a:buClr>
              <a:buSzPct val="100000"/>
              <a:buChar char="●"/>
            </a:pPr>
            <a:r>
              <a:rPr lang="en" sz="1650">
                <a:solidFill>
                  <a:srgbClr val="0A0A23"/>
                </a:solidFill>
                <a:highlight>
                  <a:srgbClr val="FFFFFF"/>
                </a:highlight>
              </a:rPr>
              <a:t>Node.js is an open-source, cross-platform JavaScript runtime environment </a:t>
            </a:r>
            <a:endParaRPr sz="1650">
              <a:solidFill>
                <a:srgbClr val="0A0A23"/>
              </a:solidFill>
              <a:highlight>
                <a:srgbClr val="FFFFFF"/>
              </a:highlight>
            </a:endParaRPr>
          </a:p>
          <a:p>
            <a:pPr indent="0" lvl="0" marL="457200" rtl="0" algn="l">
              <a:lnSpc>
                <a:spcPct val="115000"/>
              </a:lnSpc>
              <a:spcBef>
                <a:spcPts val="1200"/>
              </a:spcBef>
              <a:spcAft>
                <a:spcPts val="0"/>
              </a:spcAft>
              <a:buSzPct val="117936"/>
              <a:buNone/>
            </a:pPr>
            <a:r>
              <a:t/>
            </a:r>
            <a:endParaRPr sz="1650">
              <a:solidFill>
                <a:srgbClr val="0A0A23"/>
              </a:solidFill>
              <a:highlight>
                <a:srgbClr val="FFFFFF"/>
              </a:highlight>
            </a:endParaRPr>
          </a:p>
          <a:p>
            <a:pPr indent="-325531" lvl="0" marL="457200" rtl="0" algn="l">
              <a:lnSpc>
                <a:spcPct val="115000"/>
              </a:lnSpc>
              <a:spcBef>
                <a:spcPts val="1200"/>
              </a:spcBef>
              <a:spcAft>
                <a:spcPts val="0"/>
              </a:spcAft>
              <a:buSzPct val="100000"/>
              <a:buChar char="●"/>
            </a:pPr>
            <a:r>
              <a:rPr lang="en" sz="1650">
                <a:solidFill>
                  <a:srgbClr val="0A0A23"/>
                </a:solidFill>
                <a:highlight>
                  <a:srgbClr val="FFFFFF"/>
                </a:highlight>
              </a:rPr>
              <a:t>Node is an environment in which you can run JavaScript code "</a:t>
            </a:r>
            <a:r>
              <a:rPr b="1" lang="en" sz="1650">
                <a:solidFill>
                  <a:schemeClr val="dk1"/>
                </a:solidFill>
                <a:highlight>
                  <a:srgbClr val="FFFFFF"/>
                </a:highlight>
              </a:rPr>
              <a:t>Outside the web browser</a:t>
            </a:r>
            <a:r>
              <a:rPr lang="en" sz="1650">
                <a:solidFill>
                  <a:srgbClr val="0A0A23"/>
                </a:solidFill>
                <a:highlight>
                  <a:srgbClr val="FFFFFF"/>
                </a:highlight>
              </a:rPr>
              <a:t>".</a:t>
            </a:r>
            <a:endParaRPr sz="1650">
              <a:solidFill>
                <a:srgbClr val="0A0A23"/>
              </a:solidFill>
              <a:highlight>
                <a:srgbClr val="FFFFFF"/>
              </a:highlight>
            </a:endParaRPr>
          </a:p>
          <a:p>
            <a:pPr indent="0" lvl="0" marL="457200" rtl="0" algn="l">
              <a:lnSpc>
                <a:spcPct val="115000"/>
              </a:lnSpc>
              <a:spcBef>
                <a:spcPts val="1200"/>
              </a:spcBef>
              <a:spcAft>
                <a:spcPts val="0"/>
              </a:spcAft>
              <a:buSzPct val="117936"/>
              <a:buNone/>
            </a:pPr>
            <a:r>
              <a:t/>
            </a:r>
            <a:endParaRPr sz="1650">
              <a:solidFill>
                <a:srgbClr val="0A0A23"/>
              </a:solidFill>
              <a:highlight>
                <a:srgbClr val="FFFFFF"/>
              </a:highlight>
            </a:endParaRPr>
          </a:p>
          <a:p>
            <a:pPr indent="-325531" lvl="0" marL="457200" rtl="0" algn="l">
              <a:lnSpc>
                <a:spcPct val="115000"/>
              </a:lnSpc>
              <a:spcBef>
                <a:spcPts val="1200"/>
              </a:spcBef>
              <a:spcAft>
                <a:spcPts val="0"/>
              </a:spcAft>
              <a:buClr>
                <a:srgbClr val="0A0A23"/>
              </a:buClr>
              <a:buSzPct val="100000"/>
              <a:buChar char="●"/>
            </a:pPr>
            <a:r>
              <a:rPr lang="en" sz="1650">
                <a:solidFill>
                  <a:srgbClr val="0A0A23"/>
                </a:solidFill>
                <a:highlight>
                  <a:srgbClr val="FFFFFF"/>
                </a:highlight>
              </a:rPr>
              <a:t>It uses Google's V8 Engine to convert the JavaScript code to Machine Code. </a:t>
            </a:r>
            <a:endParaRPr sz="1650">
              <a:solidFill>
                <a:srgbClr val="0A0A23"/>
              </a:solidFill>
              <a:highlight>
                <a:srgbClr val="FFFFFF"/>
              </a:highlight>
            </a:endParaRPr>
          </a:p>
          <a:p>
            <a:pPr indent="0" lvl="0" marL="457200" rtl="0" algn="l">
              <a:lnSpc>
                <a:spcPct val="115000"/>
              </a:lnSpc>
              <a:spcBef>
                <a:spcPts val="1200"/>
              </a:spcBef>
              <a:spcAft>
                <a:spcPts val="0"/>
              </a:spcAft>
              <a:buSzPct val="117936"/>
              <a:buNone/>
            </a:pPr>
            <a:r>
              <a:t/>
            </a:r>
            <a:endParaRPr sz="1650">
              <a:solidFill>
                <a:srgbClr val="0A0A23"/>
              </a:solidFill>
              <a:highlight>
                <a:srgbClr val="FFFFFF"/>
              </a:highlight>
            </a:endParaRPr>
          </a:p>
          <a:p>
            <a:pPr indent="-325531" lvl="0" marL="457200" rtl="0" algn="l">
              <a:lnSpc>
                <a:spcPct val="115000"/>
              </a:lnSpc>
              <a:spcBef>
                <a:spcPts val="1200"/>
              </a:spcBef>
              <a:spcAft>
                <a:spcPts val="0"/>
              </a:spcAft>
              <a:buClr>
                <a:srgbClr val="0A0A23"/>
              </a:buClr>
              <a:buSzPct val="100000"/>
              <a:buChar char="●"/>
            </a:pPr>
            <a:r>
              <a:rPr lang="en" sz="1650">
                <a:solidFill>
                  <a:srgbClr val="0A0A23"/>
                </a:solidFill>
                <a:highlight>
                  <a:srgbClr val="FFFFFF"/>
                </a:highlight>
              </a:rPr>
              <a:t>Since Node runs JavaScript code outside the web browser, this means that it doesn't have access to certain features that are only available in the browser, like the DOM or the </a:t>
            </a:r>
            <a:r>
              <a:rPr lang="en" sz="900">
                <a:solidFill>
                  <a:srgbClr val="0A0A23"/>
                </a:solidFill>
                <a:latin typeface="Roboto Mono"/>
                <a:ea typeface="Roboto Mono"/>
                <a:cs typeface="Roboto Mono"/>
                <a:sym typeface="Roboto Mono"/>
              </a:rPr>
              <a:t>window</a:t>
            </a:r>
            <a:r>
              <a:rPr lang="en" sz="1650">
                <a:solidFill>
                  <a:srgbClr val="0A0A23"/>
                </a:solidFill>
                <a:highlight>
                  <a:srgbClr val="FFFFFF"/>
                </a:highlight>
              </a:rPr>
              <a:t> object or even the </a:t>
            </a:r>
            <a:r>
              <a:rPr lang="en" sz="900">
                <a:solidFill>
                  <a:srgbClr val="0A0A23"/>
                </a:solidFill>
                <a:latin typeface="Roboto Mono"/>
                <a:ea typeface="Roboto Mono"/>
                <a:cs typeface="Roboto Mono"/>
                <a:sym typeface="Roboto Mono"/>
              </a:rPr>
              <a:t>localStorage</a:t>
            </a:r>
            <a:endParaRPr sz="1650">
              <a:solidFill>
                <a:srgbClr val="0A0A23"/>
              </a:solidFill>
              <a:highlight>
                <a:srgbClr val="FFFFFF"/>
              </a:highlight>
            </a:endParaRPr>
          </a:p>
          <a:p>
            <a:pPr indent="0" lvl="0" marL="0" rtl="0" algn="l">
              <a:lnSpc>
                <a:spcPct val="115000"/>
              </a:lnSpc>
              <a:spcBef>
                <a:spcPts val="1200"/>
              </a:spcBef>
              <a:spcAft>
                <a:spcPts val="1200"/>
              </a:spcAft>
              <a:buSzPct val="117936"/>
              <a:buNone/>
            </a:pPr>
            <a:r>
              <a:t/>
            </a:r>
            <a:endParaRPr sz="1650">
              <a:solidFill>
                <a:srgbClr val="0A0A23"/>
              </a:solidFill>
              <a:highlight>
                <a:srgbClr val="FFFFFF"/>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g2c964dd0457_1_53"/>
          <p:cNvPicPr preferRelativeResize="0"/>
          <p:nvPr/>
        </p:nvPicPr>
        <p:blipFill>
          <a:blip r:embed="rId3">
            <a:alphaModFix/>
          </a:blip>
          <a:stretch>
            <a:fillRect/>
          </a:stretch>
        </p:blipFill>
        <p:spPr>
          <a:xfrm>
            <a:off x="381325" y="659575"/>
            <a:ext cx="8236676" cy="3995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g2c964dd0457_1_32"/>
          <p:cNvSpPr txBox="1"/>
          <p:nvPr/>
        </p:nvSpPr>
        <p:spPr>
          <a:xfrm>
            <a:off x="3043875" y="0"/>
            <a:ext cx="2887500" cy="113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100">
                <a:solidFill>
                  <a:schemeClr val="dk2"/>
                </a:solidFill>
              </a:rPr>
              <a:t>HTTP Response </a:t>
            </a:r>
            <a:endParaRPr sz="3100">
              <a:solidFill>
                <a:schemeClr val="dk2"/>
              </a:solidFill>
            </a:endParaRPr>
          </a:p>
          <a:p>
            <a:pPr indent="0" lvl="0" marL="0" rtl="0" algn="l">
              <a:spcBef>
                <a:spcPts val="0"/>
              </a:spcBef>
              <a:spcAft>
                <a:spcPts val="0"/>
              </a:spcAft>
              <a:buNone/>
            </a:pPr>
            <a:r>
              <a:t/>
            </a:r>
            <a:endParaRPr sz="3100">
              <a:solidFill>
                <a:schemeClr val="dk2"/>
              </a:solidFill>
            </a:endParaRPr>
          </a:p>
        </p:txBody>
      </p:sp>
      <p:pic>
        <p:nvPicPr>
          <p:cNvPr id="112" name="Google Shape;112;g2c964dd0457_1_32"/>
          <p:cNvPicPr preferRelativeResize="0"/>
          <p:nvPr/>
        </p:nvPicPr>
        <p:blipFill>
          <a:blip r:embed="rId3">
            <a:alphaModFix/>
          </a:blip>
          <a:stretch>
            <a:fillRect/>
          </a:stretch>
        </p:blipFill>
        <p:spPr>
          <a:xfrm>
            <a:off x="810850" y="1139100"/>
            <a:ext cx="7522292" cy="3699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g2c964dd0457_1_38"/>
          <p:cNvPicPr preferRelativeResize="0"/>
          <p:nvPr/>
        </p:nvPicPr>
        <p:blipFill>
          <a:blip r:embed="rId3">
            <a:alphaModFix/>
          </a:blip>
          <a:stretch>
            <a:fillRect/>
          </a:stretch>
        </p:blipFill>
        <p:spPr>
          <a:xfrm>
            <a:off x="1595917" y="904925"/>
            <a:ext cx="5952170" cy="3333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g2c964dd0457_1_48"/>
          <p:cNvPicPr preferRelativeResize="0"/>
          <p:nvPr/>
        </p:nvPicPr>
        <p:blipFill>
          <a:blip r:embed="rId3">
            <a:alphaModFix/>
          </a:blip>
          <a:stretch>
            <a:fillRect/>
          </a:stretch>
        </p:blipFill>
        <p:spPr>
          <a:xfrm>
            <a:off x="1763238" y="594525"/>
            <a:ext cx="5617526" cy="3954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g2c9addba272_2_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does Javascript Works</a:t>
            </a:r>
            <a:endParaRPr/>
          </a:p>
        </p:txBody>
      </p:sp>
      <p:sp>
        <p:nvSpPr>
          <p:cNvPr id="128" name="Google Shape;128;g2c9addba272_2_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Single Threaded</a:t>
            </a:r>
            <a:endParaRPr/>
          </a:p>
          <a:p>
            <a:pPr indent="0" lvl="0" marL="0" rtl="0" algn="l">
              <a:spcBef>
                <a:spcPts val="0"/>
              </a:spcBef>
              <a:spcAft>
                <a:spcPts val="0"/>
              </a:spcAft>
              <a:buNone/>
            </a:pPr>
            <a:r>
              <a:rPr lang="en"/>
              <a:t>Non Blocking</a:t>
            </a:r>
            <a:endParaRPr/>
          </a:p>
          <a:p>
            <a:pPr indent="0" lvl="0" marL="0" rtl="0" algn="l">
              <a:spcBef>
                <a:spcPts val="0"/>
              </a:spcBef>
              <a:spcAft>
                <a:spcPts val="0"/>
              </a:spcAft>
              <a:buNone/>
            </a:pPr>
            <a:r>
              <a:rPr lang="en"/>
              <a:t>Asynchronous </a:t>
            </a:r>
            <a:endParaRPr/>
          </a:p>
          <a:p>
            <a:pPr indent="0" lvl="0" marL="0" rtl="0" algn="l">
              <a:spcBef>
                <a:spcPts val="0"/>
              </a:spcBef>
              <a:spcAft>
                <a:spcPts val="0"/>
              </a:spcAft>
              <a:buNone/>
            </a:pPr>
            <a:r>
              <a:rPr lang="en"/>
              <a:t>Concurrent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has a Call Stack,an event loop , callback queue and some other apis and stuff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Does V8 have these?</a:t>
            </a:r>
            <a:endParaRPr/>
          </a:p>
          <a:p>
            <a:pPr indent="0" lvl="0" marL="0" rtl="0" algn="l">
              <a:spcBef>
                <a:spcPts val="0"/>
              </a:spcBef>
              <a:spcAft>
                <a:spcPts val="0"/>
              </a:spcAft>
              <a:buNone/>
            </a:pPr>
            <a:r>
              <a:rPr lang="en"/>
              <a:t>I have a Call stack and a heap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g2c9addba272_2_5"/>
          <p:cNvPicPr preferRelativeResize="0"/>
          <p:nvPr/>
        </p:nvPicPr>
        <p:blipFill>
          <a:blip r:embed="rId3">
            <a:alphaModFix/>
          </a:blip>
          <a:stretch>
            <a:fillRect/>
          </a:stretch>
        </p:blipFill>
        <p:spPr>
          <a:xfrm>
            <a:off x="1604900" y="908500"/>
            <a:ext cx="5729300" cy="3526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g2c9addba272_2_11"/>
          <p:cNvSpPr txBox="1"/>
          <p:nvPr>
            <p:ph type="title"/>
          </p:nvPr>
        </p:nvSpPr>
        <p:spPr>
          <a:xfrm>
            <a:off x="261950" y="1067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Bigger picture of JS working</a:t>
            </a:r>
            <a:endParaRPr/>
          </a:p>
        </p:txBody>
      </p:sp>
      <p:pic>
        <p:nvPicPr>
          <p:cNvPr id="139" name="Google Shape;139;g2c9addba272_2_11"/>
          <p:cNvPicPr preferRelativeResize="0"/>
          <p:nvPr/>
        </p:nvPicPr>
        <p:blipFill>
          <a:blip r:embed="rId3">
            <a:alphaModFix/>
          </a:blip>
          <a:stretch>
            <a:fillRect/>
          </a:stretch>
        </p:blipFill>
        <p:spPr>
          <a:xfrm>
            <a:off x="1565100" y="772150"/>
            <a:ext cx="6115003" cy="4251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2c9addba272_2_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One Call Stack == One Thread == One thing at a Time</a:t>
            </a:r>
            <a:endParaRPr/>
          </a:p>
        </p:txBody>
      </p:sp>
      <p:pic>
        <p:nvPicPr>
          <p:cNvPr id="145" name="Google Shape;145;g2c9addba272_2_17"/>
          <p:cNvPicPr preferRelativeResize="0"/>
          <p:nvPr/>
        </p:nvPicPr>
        <p:blipFill>
          <a:blip r:embed="rId3">
            <a:alphaModFix/>
          </a:blip>
          <a:stretch>
            <a:fillRect/>
          </a:stretch>
        </p:blipFill>
        <p:spPr>
          <a:xfrm>
            <a:off x="1415900" y="1150250"/>
            <a:ext cx="6792846" cy="38209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2c9addba272_2_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Call Stack</a:t>
            </a:r>
            <a:endParaRPr/>
          </a:p>
        </p:txBody>
      </p:sp>
      <p:sp>
        <p:nvSpPr>
          <p:cNvPr id="151" name="Google Shape;151;g2c9addba272_2_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function stack is a function that keeps track of all other functions executed in run time. Ever seen a stack trace being printed when you ran into an error in JavaScript? That is nothing but a snapshot of the function stack at that point when the error occurred.</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g2c9addba272_2_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Call Stack (main here is file itself)</a:t>
            </a:r>
            <a:endParaRPr/>
          </a:p>
        </p:txBody>
      </p:sp>
      <p:pic>
        <p:nvPicPr>
          <p:cNvPr id="157" name="Google Shape;157;g2c9addba272_2_30"/>
          <p:cNvPicPr preferRelativeResize="0"/>
          <p:nvPr/>
        </p:nvPicPr>
        <p:blipFill>
          <a:blip r:embed="rId3">
            <a:alphaModFix/>
          </a:blip>
          <a:stretch>
            <a:fillRect/>
          </a:stretch>
        </p:blipFill>
        <p:spPr>
          <a:xfrm>
            <a:off x="1057725" y="1120375"/>
            <a:ext cx="6259782" cy="3820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t>Nodejs Core Module</a:t>
            </a:r>
            <a:endParaRPr b="1"/>
          </a:p>
        </p:txBody>
      </p:sp>
      <p:sp>
        <p:nvSpPr>
          <p:cNvPr id="61" name="Google Shape;61;p2"/>
          <p:cNvSpPr txBox="1"/>
          <p:nvPr>
            <p:ph idx="1" type="body"/>
          </p:nvPr>
        </p:nvSpPr>
        <p:spPr>
          <a:xfrm>
            <a:off x="759375" y="1232075"/>
            <a:ext cx="6614700" cy="2970300"/>
          </a:xfrm>
          <a:prstGeom prst="rect">
            <a:avLst/>
          </a:prstGeom>
          <a:noFill/>
          <a:ln>
            <a:noFill/>
          </a:ln>
        </p:spPr>
        <p:txBody>
          <a:bodyPr anchorCtr="0" anchor="t" bIns="91425" lIns="91425" spcFirstLastPara="1" rIns="91425" wrap="square" tIns="91425">
            <a:normAutofit lnSpcReduction="20000"/>
          </a:bodyPr>
          <a:lstStyle/>
          <a:p>
            <a:pPr indent="-342900" lvl="0" marL="457200" rtl="0" algn="l">
              <a:lnSpc>
                <a:spcPct val="115000"/>
              </a:lnSpc>
              <a:spcBef>
                <a:spcPts val="0"/>
              </a:spcBef>
              <a:spcAft>
                <a:spcPts val="0"/>
              </a:spcAft>
              <a:buClr>
                <a:schemeClr val="dk1"/>
              </a:buClr>
              <a:buSzPts val="1800"/>
              <a:buChar char="❏"/>
            </a:pPr>
            <a:r>
              <a:rPr lang="en">
                <a:solidFill>
                  <a:schemeClr val="dk1"/>
                </a:solidFill>
              </a:rPr>
              <a:t>OS</a:t>
            </a:r>
            <a:endParaRPr>
              <a:solidFill>
                <a:schemeClr val="dk1"/>
              </a:solidFill>
            </a:endParaRPr>
          </a:p>
          <a:p>
            <a:pPr indent="0" lvl="0" marL="0" rtl="0" algn="l">
              <a:lnSpc>
                <a:spcPct val="115000"/>
              </a:lnSpc>
              <a:spcBef>
                <a:spcPts val="1200"/>
              </a:spcBef>
              <a:spcAft>
                <a:spcPts val="0"/>
              </a:spcAft>
              <a:buSzPts val="1800"/>
              <a:buNone/>
            </a:pPr>
            <a:r>
              <a:t/>
            </a:r>
            <a:endParaRPr>
              <a:solidFill>
                <a:schemeClr val="dk1"/>
              </a:solidFill>
            </a:endParaRPr>
          </a:p>
          <a:p>
            <a:pPr indent="-342900" lvl="0" marL="457200" rtl="0" algn="l">
              <a:lnSpc>
                <a:spcPct val="115000"/>
              </a:lnSpc>
              <a:spcBef>
                <a:spcPts val="1200"/>
              </a:spcBef>
              <a:spcAft>
                <a:spcPts val="0"/>
              </a:spcAft>
              <a:buClr>
                <a:schemeClr val="dk1"/>
              </a:buClr>
              <a:buSzPts val="1800"/>
              <a:buChar char="❏"/>
            </a:pPr>
            <a:r>
              <a:rPr lang="en">
                <a:solidFill>
                  <a:schemeClr val="dk1"/>
                </a:solidFill>
              </a:rPr>
              <a:t>File System(FS)</a:t>
            </a:r>
            <a:endParaRPr>
              <a:solidFill>
                <a:schemeClr val="dk1"/>
              </a:solidFill>
            </a:endParaRPr>
          </a:p>
          <a:p>
            <a:pPr indent="0" lvl="0" marL="0" rtl="0" algn="l">
              <a:lnSpc>
                <a:spcPct val="115000"/>
              </a:lnSpc>
              <a:spcBef>
                <a:spcPts val="1200"/>
              </a:spcBef>
              <a:spcAft>
                <a:spcPts val="0"/>
              </a:spcAft>
              <a:buSzPts val="1800"/>
              <a:buNone/>
            </a:pPr>
            <a:r>
              <a:t/>
            </a:r>
            <a:endParaRPr>
              <a:solidFill>
                <a:schemeClr val="dk1"/>
              </a:solidFill>
            </a:endParaRPr>
          </a:p>
          <a:p>
            <a:pPr indent="-342900" lvl="0" marL="457200" rtl="0" algn="l">
              <a:lnSpc>
                <a:spcPct val="115000"/>
              </a:lnSpc>
              <a:spcBef>
                <a:spcPts val="1200"/>
              </a:spcBef>
              <a:spcAft>
                <a:spcPts val="0"/>
              </a:spcAft>
              <a:buClr>
                <a:schemeClr val="dk1"/>
              </a:buClr>
              <a:buSzPts val="1800"/>
              <a:buChar char="❏"/>
            </a:pPr>
            <a:r>
              <a:rPr lang="en">
                <a:solidFill>
                  <a:schemeClr val="dk1"/>
                </a:solidFill>
              </a:rPr>
              <a:t>PATH</a:t>
            </a:r>
            <a:endParaRPr>
              <a:solidFill>
                <a:schemeClr val="dk1"/>
              </a:solidFill>
            </a:endParaRPr>
          </a:p>
          <a:p>
            <a:pPr indent="0" lvl="0" marL="0" rtl="0" algn="l">
              <a:lnSpc>
                <a:spcPct val="115000"/>
              </a:lnSpc>
              <a:spcBef>
                <a:spcPts val="1200"/>
              </a:spcBef>
              <a:spcAft>
                <a:spcPts val="0"/>
              </a:spcAft>
              <a:buSzPts val="1800"/>
              <a:buNone/>
            </a:pPr>
            <a:r>
              <a:t/>
            </a:r>
            <a:endParaRPr>
              <a:solidFill>
                <a:schemeClr val="dk1"/>
              </a:solidFill>
            </a:endParaRPr>
          </a:p>
          <a:p>
            <a:pPr indent="-342900" lvl="0" marL="457200" rtl="0" algn="l">
              <a:lnSpc>
                <a:spcPct val="115000"/>
              </a:lnSpc>
              <a:spcBef>
                <a:spcPts val="1200"/>
              </a:spcBef>
              <a:spcAft>
                <a:spcPts val="0"/>
              </a:spcAft>
              <a:buClr>
                <a:schemeClr val="dk1"/>
              </a:buClr>
              <a:buSzPts val="1800"/>
              <a:buChar char="❏"/>
            </a:pPr>
            <a:r>
              <a:rPr lang="en">
                <a:solidFill>
                  <a:schemeClr val="dk1"/>
                </a:solidFill>
              </a:rPr>
              <a:t>HTTP</a:t>
            </a:r>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2c9addba272_2_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Call Stack </a:t>
            </a:r>
            <a:endParaRPr/>
          </a:p>
        </p:txBody>
      </p:sp>
      <p:pic>
        <p:nvPicPr>
          <p:cNvPr id="163" name="Google Shape;163;g2c9addba272_2_36"/>
          <p:cNvPicPr preferRelativeResize="0"/>
          <p:nvPr/>
        </p:nvPicPr>
        <p:blipFill>
          <a:blip r:embed="rId3">
            <a:alphaModFix/>
          </a:blip>
          <a:stretch>
            <a:fillRect/>
          </a:stretch>
        </p:blipFill>
        <p:spPr>
          <a:xfrm>
            <a:off x="838875" y="1017725"/>
            <a:ext cx="6815503" cy="3820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2c9addba272_2_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Call Stack </a:t>
            </a:r>
            <a:endParaRPr/>
          </a:p>
        </p:txBody>
      </p:sp>
      <p:pic>
        <p:nvPicPr>
          <p:cNvPr id="169" name="Google Shape;169;g2c9addba272_2_52"/>
          <p:cNvPicPr preferRelativeResize="0"/>
          <p:nvPr/>
        </p:nvPicPr>
        <p:blipFill>
          <a:blip r:embed="rId3">
            <a:alphaModFix/>
          </a:blip>
          <a:stretch>
            <a:fillRect/>
          </a:stretch>
        </p:blipFill>
        <p:spPr>
          <a:xfrm>
            <a:off x="1137325" y="1060700"/>
            <a:ext cx="6517491" cy="38209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2c9addba272_2_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Call Stack </a:t>
            </a:r>
            <a:endParaRPr/>
          </a:p>
        </p:txBody>
      </p:sp>
      <p:pic>
        <p:nvPicPr>
          <p:cNvPr id="175" name="Google Shape;175;g2c9addba272_2_58"/>
          <p:cNvPicPr preferRelativeResize="0"/>
          <p:nvPr/>
        </p:nvPicPr>
        <p:blipFill>
          <a:blip r:embed="rId3">
            <a:alphaModFix/>
          </a:blip>
          <a:stretch>
            <a:fillRect/>
          </a:stretch>
        </p:blipFill>
        <p:spPr>
          <a:xfrm>
            <a:off x="1342238" y="1017725"/>
            <a:ext cx="6459527" cy="38209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g2c9addba272_2_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Call Stack </a:t>
            </a:r>
            <a:endParaRPr/>
          </a:p>
        </p:txBody>
      </p:sp>
      <p:pic>
        <p:nvPicPr>
          <p:cNvPr id="181" name="Google Shape;181;g2c9addba272_2_69"/>
          <p:cNvPicPr preferRelativeResize="0"/>
          <p:nvPr/>
        </p:nvPicPr>
        <p:blipFill>
          <a:blip r:embed="rId3">
            <a:alphaModFix/>
          </a:blip>
          <a:stretch>
            <a:fillRect/>
          </a:stretch>
        </p:blipFill>
        <p:spPr>
          <a:xfrm>
            <a:off x="1390563" y="1017725"/>
            <a:ext cx="6362872" cy="3820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2c9addba272_2_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Call Stack </a:t>
            </a:r>
            <a:endParaRPr/>
          </a:p>
        </p:txBody>
      </p:sp>
      <p:pic>
        <p:nvPicPr>
          <p:cNvPr id="187" name="Google Shape;187;g2c9addba272_2_80"/>
          <p:cNvPicPr preferRelativeResize="0"/>
          <p:nvPr/>
        </p:nvPicPr>
        <p:blipFill>
          <a:blip r:embed="rId3">
            <a:alphaModFix/>
          </a:blip>
          <a:stretch>
            <a:fillRect/>
          </a:stretch>
        </p:blipFill>
        <p:spPr>
          <a:xfrm>
            <a:off x="1286575" y="1070625"/>
            <a:ext cx="6311235" cy="3820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2c9addba272_2_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Call Stack </a:t>
            </a:r>
            <a:endParaRPr/>
          </a:p>
        </p:txBody>
      </p:sp>
      <p:pic>
        <p:nvPicPr>
          <p:cNvPr id="193" name="Google Shape;193;g2c9addba272_2_86"/>
          <p:cNvPicPr preferRelativeResize="0"/>
          <p:nvPr/>
        </p:nvPicPr>
        <p:blipFill>
          <a:blip r:embed="rId3">
            <a:alphaModFix/>
          </a:blip>
          <a:stretch>
            <a:fillRect/>
          </a:stretch>
        </p:blipFill>
        <p:spPr>
          <a:xfrm>
            <a:off x="152400" y="1170125"/>
            <a:ext cx="8513520" cy="38209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2c9addba272_2_10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Call Stack </a:t>
            </a:r>
            <a:endParaRPr/>
          </a:p>
        </p:txBody>
      </p:sp>
      <p:pic>
        <p:nvPicPr>
          <p:cNvPr id="199" name="Google Shape;199;g2c9addba272_2_104"/>
          <p:cNvPicPr preferRelativeResize="0"/>
          <p:nvPr/>
        </p:nvPicPr>
        <p:blipFill>
          <a:blip r:embed="rId3">
            <a:alphaModFix/>
          </a:blip>
          <a:stretch>
            <a:fillRect/>
          </a:stretch>
        </p:blipFill>
        <p:spPr>
          <a:xfrm>
            <a:off x="649850" y="1219875"/>
            <a:ext cx="7565806" cy="38209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2c9addba272_2_11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Call Stack </a:t>
            </a:r>
            <a:endParaRPr/>
          </a:p>
        </p:txBody>
      </p:sp>
      <p:pic>
        <p:nvPicPr>
          <p:cNvPr id="205" name="Google Shape;205;g2c9addba272_2_110"/>
          <p:cNvPicPr preferRelativeResize="0"/>
          <p:nvPr/>
        </p:nvPicPr>
        <p:blipFill>
          <a:blip r:embed="rId3">
            <a:alphaModFix/>
          </a:blip>
          <a:stretch>
            <a:fillRect/>
          </a:stretch>
        </p:blipFill>
        <p:spPr>
          <a:xfrm>
            <a:off x="670438" y="1090525"/>
            <a:ext cx="7803115" cy="38209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2c9addba272_2_9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Call Stack </a:t>
            </a:r>
            <a:endParaRPr/>
          </a:p>
        </p:txBody>
      </p:sp>
      <p:pic>
        <p:nvPicPr>
          <p:cNvPr id="211" name="Google Shape;211;g2c9addba272_2_98"/>
          <p:cNvPicPr preferRelativeResize="0"/>
          <p:nvPr/>
        </p:nvPicPr>
        <p:blipFill>
          <a:blip r:embed="rId3">
            <a:alphaModFix/>
          </a:blip>
          <a:stretch>
            <a:fillRect/>
          </a:stretch>
        </p:blipFill>
        <p:spPr>
          <a:xfrm>
            <a:off x="381225" y="1150225"/>
            <a:ext cx="7371719" cy="38209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2c9addba272_2_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Blocking Code</a:t>
            </a:r>
            <a:endParaRPr/>
          </a:p>
        </p:txBody>
      </p:sp>
      <p:sp>
        <p:nvSpPr>
          <p:cNvPr id="217" name="Google Shape;217;g2c9addba272_2_9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Code which are slow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Example:-</a:t>
            </a:r>
            <a:endParaRPr/>
          </a:p>
          <a:p>
            <a:pPr indent="-342900" lvl="0" marL="457200" rtl="0" algn="l">
              <a:spcBef>
                <a:spcPts val="0"/>
              </a:spcBef>
              <a:spcAft>
                <a:spcPts val="0"/>
              </a:spcAft>
              <a:buSzPts val="1800"/>
              <a:buAutoNum type="arabicParenR"/>
            </a:pPr>
            <a:r>
              <a:rPr lang="en"/>
              <a:t>Running while loop 10000000 times</a:t>
            </a:r>
            <a:endParaRPr/>
          </a:p>
          <a:p>
            <a:pPr indent="-342900" lvl="0" marL="457200" rtl="0" algn="l">
              <a:spcBef>
                <a:spcPts val="0"/>
              </a:spcBef>
              <a:spcAft>
                <a:spcPts val="0"/>
              </a:spcAft>
              <a:buSzPts val="1800"/>
              <a:buAutoNum type="arabicParenR"/>
            </a:pPr>
            <a:r>
              <a:rPr lang="en"/>
              <a:t>Making network request</a:t>
            </a:r>
            <a:endParaRPr/>
          </a:p>
          <a:p>
            <a:pPr indent="-342900" lvl="0" marL="457200" rtl="0" algn="l">
              <a:spcBef>
                <a:spcPts val="0"/>
              </a:spcBef>
              <a:spcAft>
                <a:spcPts val="0"/>
              </a:spcAft>
              <a:buSzPts val="1800"/>
              <a:buAutoNum type="arabicParenR"/>
            </a:pPr>
            <a:r>
              <a:rPr lang="en"/>
              <a:t>Making a Image Request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Clr>
                <a:schemeClr val="dk1"/>
              </a:buClr>
              <a:buSzPts val="1100"/>
              <a:buFont typeface="Arial"/>
              <a:buNone/>
            </a:pPr>
            <a:r>
              <a:rPr b="1" lang="en" sz="2400"/>
              <a:t>Challenge</a:t>
            </a:r>
            <a:endParaRPr b="1" sz="2400"/>
          </a:p>
        </p:txBody>
      </p:sp>
      <p:sp>
        <p:nvSpPr>
          <p:cNvPr id="67" name="Google Shape;67;p3"/>
          <p:cNvSpPr txBox="1"/>
          <p:nvPr>
            <p:ph idx="1" type="body"/>
          </p:nvPr>
        </p:nvSpPr>
        <p:spPr>
          <a:xfrm>
            <a:off x="311700" y="1102750"/>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605"/>
              <a:buFont typeface="Arial"/>
              <a:buNone/>
            </a:pPr>
            <a:r>
              <a:rPr lang="en" sz="1390">
                <a:solidFill>
                  <a:schemeClr val="dk1"/>
                </a:solidFill>
              </a:rPr>
              <a:t>So, here is the challenge. Read all the instructions carefully and try it first before looking into the answers.</a:t>
            </a:r>
            <a:endParaRPr sz="1390">
              <a:solidFill>
                <a:schemeClr val="dk1"/>
              </a:solidFill>
            </a:endParaRPr>
          </a:p>
          <a:p>
            <a:pPr indent="0" lvl="0" marL="0" rtl="0" algn="l">
              <a:lnSpc>
                <a:spcPct val="95000"/>
              </a:lnSpc>
              <a:spcBef>
                <a:spcPts val="1200"/>
              </a:spcBef>
              <a:spcAft>
                <a:spcPts val="0"/>
              </a:spcAft>
              <a:buClr>
                <a:schemeClr val="dk1"/>
              </a:buClr>
              <a:buSzPts val="605"/>
              <a:buFont typeface="Arial"/>
              <a:buNone/>
            </a:pPr>
            <a:r>
              <a:t/>
            </a:r>
            <a:endParaRPr sz="1390">
              <a:solidFill>
                <a:schemeClr val="dk1"/>
              </a:solidFill>
            </a:endParaRPr>
          </a:p>
          <a:p>
            <a:pPr indent="0" lvl="0" marL="0" rtl="0" algn="l">
              <a:lnSpc>
                <a:spcPct val="95000"/>
              </a:lnSpc>
              <a:spcBef>
                <a:spcPts val="1200"/>
              </a:spcBef>
              <a:spcAft>
                <a:spcPts val="0"/>
              </a:spcAft>
              <a:buClr>
                <a:schemeClr val="dk1"/>
              </a:buClr>
              <a:buSzPts val="605"/>
              <a:buFont typeface="Arial"/>
              <a:buNone/>
            </a:pPr>
            <a:r>
              <a:rPr lang="en" sz="1390">
                <a:solidFill>
                  <a:schemeClr val="dk1"/>
                </a:solidFill>
              </a:rPr>
              <a:t> 1: Create a folder named it abc</a:t>
            </a:r>
            <a:endParaRPr sz="1390">
              <a:solidFill>
                <a:schemeClr val="dk1"/>
              </a:solidFill>
            </a:endParaRPr>
          </a:p>
          <a:p>
            <a:pPr indent="0" lvl="0" marL="0" rtl="0" algn="l">
              <a:lnSpc>
                <a:spcPct val="95000"/>
              </a:lnSpc>
              <a:spcBef>
                <a:spcPts val="1200"/>
              </a:spcBef>
              <a:spcAft>
                <a:spcPts val="0"/>
              </a:spcAft>
              <a:buClr>
                <a:schemeClr val="dk1"/>
              </a:buClr>
              <a:buSzPts val="605"/>
              <a:buFont typeface="Arial"/>
              <a:buNone/>
            </a:pPr>
            <a:r>
              <a:rPr lang="en" sz="1390">
                <a:solidFill>
                  <a:schemeClr val="dk1"/>
                </a:solidFill>
              </a:rPr>
              <a:t> 2: Create a file in it named bio.txt and data into it.</a:t>
            </a:r>
            <a:endParaRPr sz="1390">
              <a:solidFill>
                <a:schemeClr val="dk1"/>
              </a:solidFill>
            </a:endParaRPr>
          </a:p>
          <a:p>
            <a:pPr indent="0" lvl="0" marL="0" rtl="0" algn="l">
              <a:lnSpc>
                <a:spcPct val="95000"/>
              </a:lnSpc>
              <a:spcBef>
                <a:spcPts val="1200"/>
              </a:spcBef>
              <a:spcAft>
                <a:spcPts val="0"/>
              </a:spcAft>
              <a:buClr>
                <a:schemeClr val="dk1"/>
              </a:buClr>
              <a:buSzPts val="605"/>
              <a:buFont typeface="Arial"/>
              <a:buNone/>
            </a:pPr>
            <a:r>
              <a:rPr lang="en" sz="1390">
                <a:solidFill>
                  <a:schemeClr val="dk1"/>
                </a:solidFill>
              </a:rPr>
              <a:t> 3: Add more data into the file at the end of the existing data.</a:t>
            </a:r>
            <a:endParaRPr sz="1390">
              <a:solidFill>
                <a:schemeClr val="dk1"/>
              </a:solidFill>
            </a:endParaRPr>
          </a:p>
          <a:p>
            <a:pPr indent="0" lvl="0" marL="0" rtl="0" algn="l">
              <a:lnSpc>
                <a:spcPct val="95000"/>
              </a:lnSpc>
              <a:spcBef>
                <a:spcPts val="1200"/>
              </a:spcBef>
              <a:spcAft>
                <a:spcPts val="0"/>
              </a:spcAft>
              <a:buClr>
                <a:schemeClr val="dk1"/>
              </a:buClr>
              <a:buSzPts val="605"/>
              <a:buFont typeface="Arial"/>
              <a:buNone/>
            </a:pPr>
            <a:r>
              <a:rPr lang="en" sz="1390">
                <a:solidFill>
                  <a:schemeClr val="dk1"/>
                </a:solidFill>
              </a:rPr>
              <a:t> 4: Read the data without getting the buffer data at first.</a:t>
            </a:r>
            <a:endParaRPr sz="1390">
              <a:solidFill>
                <a:schemeClr val="dk1"/>
              </a:solidFill>
            </a:endParaRPr>
          </a:p>
          <a:p>
            <a:pPr indent="0" lvl="0" marL="0" rtl="0" algn="l">
              <a:lnSpc>
                <a:spcPct val="95000"/>
              </a:lnSpc>
              <a:spcBef>
                <a:spcPts val="1200"/>
              </a:spcBef>
              <a:spcAft>
                <a:spcPts val="0"/>
              </a:spcAft>
              <a:buClr>
                <a:schemeClr val="dk1"/>
              </a:buClr>
              <a:buSzPts val="605"/>
              <a:buFont typeface="Arial"/>
              <a:buNone/>
            </a:pPr>
            <a:r>
              <a:rPr lang="en" sz="1390">
                <a:solidFill>
                  <a:schemeClr val="dk1"/>
                </a:solidFill>
              </a:rPr>
              <a:t> 5: Rename the file name to mybio.txt</a:t>
            </a:r>
            <a:endParaRPr sz="1390">
              <a:solidFill>
                <a:schemeClr val="dk1"/>
              </a:solidFill>
            </a:endParaRPr>
          </a:p>
          <a:p>
            <a:pPr indent="0" lvl="0" marL="0" rtl="0" algn="l">
              <a:lnSpc>
                <a:spcPct val="95000"/>
              </a:lnSpc>
              <a:spcBef>
                <a:spcPts val="1200"/>
              </a:spcBef>
              <a:spcAft>
                <a:spcPts val="0"/>
              </a:spcAft>
              <a:buClr>
                <a:schemeClr val="dk1"/>
              </a:buClr>
              <a:buSzPts val="605"/>
              <a:buFont typeface="Arial"/>
              <a:buNone/>
            </a:pPr>
            <a:r>
              <a:rPr lang="en" sz="1390">
                <a:solidFill>
                  <a:schemeClr val="dk1"/>
                </a:solidFill>
              </a:rPr>
              <a:t> 6: now delete both the file and the folder?</a:t>
            </a:r>
            <a:endParaRPr sz="1390">
              <a:solidFill>
                <a:schemeClr val="dk1"/>
              </a:solidFill>
            </a:endParaRPr>
          </a:p>
          <a:p>
            <a:pPr indent="0" lvl="0" marL="0" rtl="0" algn="l">
              <a:lnSpc>
                <a:spcPct val="95000"/>
              </a:lnSpc>
              <a:spcBef>
                <a:spcPts val="1200"/>
              </a:spcBef>
              <a:spcAft>
                <a:spcPts val="1200"/>
              </a:spcAft>
              <a:buSzPts val="605"/>
              <a:buNone/>
            </a:pPr>
            <a:r>
              <a:t/>
            </a:r>
            <a:endParaRPr sz="139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2c9addba272_2_1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Blocking Code</a:t>
            </a:r>
            <a:endParaRPr/>
          </a:p>
        </p:txBody>
      </p:sp>
      <p:pic>
        <p:nvPicPr>
          <p:cNvPr id="223" name="Google Shape;223;g2c9addba272_2_116"/>
          <p:cNvPicPr preferRelativeResize="0"/>
          <p:nvPr/>
        </p:nvPicPr>
        <p:blipFill>
          <a:blip r:embed="rId3">
            <a:alphaModFix/>
          </a:blip>
          <a:stretch>
            <a:fillRect/>
          </a:stretch>
        </p:blipFill>
        <p:spPr>
          <a:xfrm>
            <a:off x="152400" y="1170125"/>
            <a:ext cx="8105499" cy="3820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2c9addba272_2_1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Blocking Code</a:t>
            </a:r>
            <a:endParaRPr/>
          </a:p>
        </p:txBody>
      </p:sp>
      <p:pic>
        <p:nvPicPr>
          <p:cNvPr id="229" name="Google Shape;229;g2c9addba272_2_122"/>
          <p:cNvPicPr preferRelativeResize="0"/>
          <p:nvPr/>
        </p:nvPicPr>
        <p:blipFill>
          <a:blip r:embed="rId3">
            <a:alphaModFix/>
          </a:blip>
          <a:stretch>
            <a:fillRect/>
          </a:stretch>
        </p:blipFill>
        <p:spPr>
          <a:xfrm>
            <a:off x="713250" y="1100475"/>
            <a:ext cx="7717489" cy="38209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2c9addba272_2_1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Blocking Code</a:t>
            </a:r>
            <a:endParaRPr/>
          </a:p>
        </p:txBody>
      </p:sp>
      <p:pic>
        <p:nvPicPr>
          <p:cNvPr id="235" name="Google Shape;235;g2c9addba272_2_128"/>
          <p:cNvPicPr preferRelativeResize="0"/>
          <p:nvPr/>
        </p:nvPicPr>
        <p:blipFill>
          <a:blip r:embed="rId3">
            <a:alphaModFix/>
          </a:blip>
          <a:stretch>
            <a:fillRect/>
          </a:stretch>
        </p:blipFill>
        <p:spPr>
          <a:xfrm>
            <a:off x="837588" y="1017725"/>
            <a:ext cx="7468831" cy="3820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2c9addba272_2_1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Blocking Code</a:t>
            </a:r>
            <a:endParaRPr/>
          </a:p>
        </p:txBody>
      </p:sp>
      <p:pic>
        <p:nvPicPr>
          <p:cNvPr id="241" name="Google Shape;241;g2c9addba272_2_134"/>
          <p:cNvPicPr preferRelativeResize="0"/>
          <p:nvPr/>
        </p:nvPicPr>
        <p:blipFill>
          <a:blip r:embed="rId3">
            <a:alphaModFix/>
          </a:blip>
          <a:stretch>
            <a:fillRect/>
          </a:stretch>
        </p:blipFill>
        <p:spPr>
          <a:xfrm>
            <a:off x="760388" y="1150225"/>
            <a:ext cx="7623219" cy="38209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g2c9addba272_2_1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Blocking Code</a:t>
            </a:r>
            <a:endParaRPr/>
          </a:p>
        </p:txBody>
      </p:sp>
      <p:pic>
        <p:nvPicPr>
          <p:cNvPr id="247" name="Google Shape;247;g2c9addba272_2_140"/>
          <p:cNvPicPr preferRelativeResize="0"/>
          <p:nvPr/>
        </p:nvPicPr>
        <p:blipFill>
          <a:blip r:embed="rId3">
            <a:alphaModFix/>
          </a:blip>
          <a:stretch>
            <a:fillRect/>
          </a:stretch>
        </p:blipFill>
        <p:spPr>
          <a:xfrm>
            <a:off x="632025" y="1170125"/>
            <a:ext cx="7879956" cy="38209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2c9addba272_2_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Blocking Code</a:t>
            </a:r>
            <a:endParaRPr/>
          </a:p>
          <a:p>
            <a:pPr indent="0" lvl="0" marL="0" rtl="0" algn="l">
              <a:spcBef>
                <a:spcPts val="0"/>
              </a:spcBef>
              <a:spcAft>
                <a:spcPts val="0"/>
              </a:spcAft>
              <a:buNone/>
            </a:pPr>
            <a:r>
              <a:t/>
            </a:r>
            <a:endParaRPr/>
          </a:p>
        </p:txBody>
      </p:sp>
      <p:sp>
        <p:nvSpPr>
          <p:cNvPr id="253" name="Google Shape;253;g2c9addba272_2_7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Causes the website to become slow and feel Slugish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Solution</a:t>
            </a:r>
            <a:endParaRPr/>
          </a:p>
          <a:p>
            <a:pPr indent="0" lvl="0" marL="0" rtl="0" algn="l">
              <a:spcBef>
                <a:spcPts val="0"/>
              </a:spcBef>
              <a:spcAft>
                <a:spcPts val="0"/>
              </a:spcAft>
              <a:buNone/>
            </a:pPr>
            <a:r>
              <a:rPr lang="en"/>
              <a:t>Asynchronous Code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g2c9addba272_2_1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Async</a:t>
            </a:r>
            <a:r>
              <a:rPr lang="en"/>
              <a:t> Code</a:t>
            </a:r>
            <a:endParaRPr/>
          </a:p>
          <a:p>
            <a:pPr indent="0" lvl="0" marL="0" rtl="0" algn="l">
              <a:spcBef>
                <a:spcPts val="0"/>
              </a:spcBef>
              <a:spcAft>
                <a:spcPts val="0"/>
              </a:spcAft>
              <a:buNone/>
            </a:pPr>
            <a:r>
              <a:t/>
            </a:r>
            <a:endParaRPr/>
          </a:p>
        </p:txBody>
      </p:sp>
      <p:pic>
        <p:nvPicPr>
          <p:cNvPr id="259" name="Google Shape;259;g2c9addba272_2_146"/>
          <p:cNvPicPr preferRelativeResize="0"/>
          <p:nvPr/>
        </p:nvPicPr>
        <p:blipFill>
          <a:blip r:embed="rId3">
            <a:alphaModFix/>
          </a:blip>
          <a:stretch>
            <a:fillRect/>
          </a:stretch>
        </p:blipFill>
        <p:spPr>
          <a:xfrm>
            <a:off x="152400" y="1170125"/>
            <a:ext cx="8576577" cy="38209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2c9addba272_2_1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Async Code</a:t>
            </a:r>
            <a:endParaRPr/>
          </a:p>
          <a:p>
            <a:pPr indent="0" lvl="0" marL="0" rtl="0" algn="l">
              <a:spcBef>
                <a:spcPts val="0"/>
              </a:spcBef>
              <a:spcAft>
                <a:spcPts val="0"/>
              </a:spcAft>
              <a:buNone/>
            </a:pPr>
            <a:r>
              <a:t/>
            </a:r>
            <a:endParaRPr/>
          </a:p>
        </p:txBody>
      </p:sp>
      <p:pic>
        <p:nvPicPr>
          <p:cNvPr id="265" name="Google Shape;265;g2c9addba272_2_152"/>
          <p:cNvPicPr preferRelativeResize="0"/>
          <p:nvPr/>
        </p:nvPicPr>
        <p:blipFill>
          <a:blip r:embed="rId3">
            <a:alphaModFix/>
          </a:blip>
          <a:stretch>
            <a:fillRect/>
          </a:stretch>
        </p:blipFill>
        <p:spPr>
          <a:xfrm>
            <a:off x="152400" y="1170125"/>
            <a:ext cx="8590222" cy="38209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g2c9addba272_2_158"/>
          <p:cNvSpPr txBox="1"/>
          <p:nvPr>
            <p:ph type="title"/>
          </p:nvPr>
        </p:nvSpPr>
        <p:spPr>
          <a:xfrm>
            <a:off x="311700" y="275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Async Code</a:t>
            </a:r>
            <a:endParaRPr/>
          </a:p>
        </p:txBody>
      </p:sp>
      <p:pic>
        <p:nvPicPr>
          <p:cNvPr id="271" name="Google Shape;271;g2c9addba272_2_158"/>
          <p:cNvPicPr preferRelativeResize="0"/>
          <p:nvPr/>
        </p:nvPicPr>
        <p:blipFill>
          <a:blip r:embed="rId3">
            <a:alphaModFix/>
          </a:blip>
          <a:stretch>
            <a:fillRect/>
          </a:stretch>
        </p:blipFill>
        <p:spPr>
          <a:xfrm>
            <a:off x="152400" y="1170125"/>
            <a:ext cx="8573052" cy="38209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g2c9addba272_2_1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Async Code</a:t>
            </a:r>
            <a:endParaRPr/>
          </a:p>
          <a:p>
            <a:pPr indent="0" lvl="0" marL="0" rtl="0" algn="l">
              <a:spcBef>
                <a:spcPts val="0"/>
              </a:spcBef>
              <a:spcAft>
                <a:spcPts val="0"/>
              </a:spcAft>
              <a:buNone/>
            </a:pPr>
            <a:r>
              <a:t/>
            </a:r>
            <a:endParaRPr/>
          </a:p>
        </p:txBody>
      </p:sp>
      <p:pic>
        <p:nvPicPr>
          <p:cNvPr id="277" name="Google Shape;277;g2c9addba272_2_164"/>
          <p:cNvPicPr preferRelativeResize="0"/>
          <p:nvPr/>
        </p:nvPicPr>
        <p:blipFill>
          <a:blip r:embed="rId3">
            <a:alphaModFix/>
          </a:blip>
          <a:stretch>
            <a:fillRect/>
          </a:stretch>
        </p:blipFill>
        <p:spPr>
          <a:xfrm>
            <a:off x="152400" y="1170125"/>
            <a:ext cx="8352828" cy="3820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g2c964dd0457_1_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520"/>
              <a:t>Streams</a:t>
            </a:r>
            <a:endParaRPr sz="3520"/>
          </a:p>
        </p:txBody>
      </p:sp>
      <p:sp>
        <p:nvSpPr>
          <p:cNvPr id="73" name="Google Shape;73;g2c964dd0457_1_0"/>
          <p:cNvSpPr txBox="1"/>
          <p:nvPr>
            <p:ph idx="1" type="body"/>
          </p:nvPr>
        </p:nvSpPr>
        <p:spPr>
          <a:xfrm>
            <a:off x="421150" y="1182325"/>
            <a:ext cx="8520600" cy="3416400"/>
          </a:xfrm>
          <a:prstGeom prst="rect">
            <a:avLst/>
          </a:prstGeom>
        </p:spPr>
        <p:txBody>
          <a:bodyPr anchorCtr="0" anchor="t" bIns="91425" lIns="91425" spcFirstLastPara="1" rIns="91425" wrap="square" tIns="91425">
            <a:normAutofit/>
          </a:bodyPr>
          <a:lstStyle/>
          <a:p>
            <a:pPr indent="-387350" lvl="0" marL="457200" rtl="0" algn="l">
              <a:lnSpc>
                <a:spcPct val="150000"/>
              </a:lnSpc>
              <a:spcBef>
                <a:spcPts val="0"/>
              </a:spcBef>
              <a:spcAft>
                <a:spcPts val="0"/>
              </a:spcAft>
              <a:buSzPts val="2500"/>
              <a:buAutoNum type="arabicPeriod"/>
            </a:pPr>
            <a:r>
              <a:rPr lang="en" sz="2500"/>
              <a:t>Writeable</a:t>
            </a:r>
            <a:endParaRPr sz="2500"/>
          </a:p>
          <a:p>
            <a:pPr indent="-387350" lvl="0" marL="457200" rtl="0" algn="l">
              <a:lnSpc>
                <a:spcPct val="150000"/>
              </a:lnSpc>
              <a:spcBef>
                <a:spcPts val="0"/>
              </a:spcBef>
              <a:spcAft>
                <a:spcPts val="0"/>
              </a:spcAft>
              <a:buSzPts val="2500"/>
              <a:buAutoNum type="arabicPeriod"/>
            </a:pPr>
            <a:r>
              <a:rPr lang="en" sz="2500"/>
              <a:t>Readable</a:t>
            </a:r>
            <a:endParaRPr sz="2500"/>
          </a:p>
          <a:p>
            <a:pPr indent="-387350" lvl="0" marL="457200" rtl="0" algn="l">
              <a:lnSpc>
                <a:spcPct val="150000"/>
              </a:lnSpc>
              <a:spcBef>
                <a:spcPts val="0"/>
              </a:spcBef>
              <a:spcAft>
                <a:spcPts val="0"/>
              </a:spcAft>
              <a:buSzPts val="2500"/>
              <a:buAutoNum type="arabicPeriod"/>
            </a:pPr>
            <a:r>
              <a:rPr lang="en" sz="2500"/>
              <a:t>Duplex</a:t>
            </a:r>
            <a:endParaRPr sz="2500"/>
          </a:p>
          <a:p>
            <a:pPr indent="-387350" lvl="0" marL="457200" rtl="0" algn="l">
              <a:lnSpc>
                <a:spcPct val="150000"/>
              </a:lnSpc>
              <a:spcBef>
                <a:spcPts val="0"/>
              </a:spcBef>
              <a:spcAft>
                <a:spcPts val="0"/>
              </a:spcAft>
              <a:buSzPts val="2500"/>
              <a:buAutoNum type="arabicPeriod"/>
            </a:pPr>
            <a:r>
              <a:rPr lang="en" sz="2500"/>
              <a:t>Transform</a:t>
            </a:r>
            <a:endParaRPr sz="25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g2c9addba272_2_1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Async Code</a:t>
            </a:r>
            <a:endParaRPr/>
          </a:p>
          <a:p>
            <a:pPr indent="0" lvl="0" marL="0" rtl="0" algn="l">
              <a:spcBef>
                <a:spcPts val="0"/>
              </a:spcBef>
              <a:spcAft>
                <a:spcPts val="0"/>
              </a:spcAft>
              <a:buNone/>
            </a:pPr>
            <a:r>
              <a:t/>
            </a:r>
            <a:endParaRPr/>
          </a:p>
        </p:txBody>
      </p:sp>
      <p:pic>
        <p:nvPicPr>
          <p:cNvPr id="283" name="Google Shape;283;g2c9addba272_2_170"/>
          <p:cNvPicPr preferRelativeResize="0"/>
          <p:nvPr/>
        </p:nvPicPr>
        <p:blipFill>
          <a:blip r:embed="rId3">
            <a:alphaModFix/>
          </a:blip>
          <a:stretch>
            <a:fillRect/>
          </a:stretch>
        </p:blipFill>
        <p:spPr>
          <a:xfrm>
            <a:off x="152400" y="1170125"/>
            <a:ext cx="8605863" cy="382097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g2c9addba272_2_1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Concurrency &amp; Event Loop </a:t>
            </a:r>
            <a:endParaRPr/>
          </a:p>
        </p:txBody>
      </p:sp>
      <p:sp>
        <p:nvSpPr>
          <p:cNvPr id="289" name="Google Shape;289;g2c9addba272_2_17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Basically Javascript Runtime can only run one thing</a:t>
            </a:r>
            <a:endParaRPr/>
          </a:p>
          <a:p>
            <a:pPr indent="0" lvl="0" marL="0" rtl="0" algn="l">
              <a:spcBef>
                <a:spcPts val="0"/>
              </a:spcBef>
              <a:spcAft>
                <a:spcPts val="0"/>
              </a:spcAft>
              <a:buNone/>
            </a:pPr>
            <a:r>
              <a:rPr lang="en"/>
              <a:t>It can’t make any request or do any other thing when runtime is doing </a:t>
            </a:r>
            <a:r>
              <a:rPr lang="en"/>
              <a:t>something basically runtime can do one thing at a time</a:t>
            </a:r>
            <a:endParaRPr/>
          </a:p>
          <a:p>
            <a:pPr indent="0" lvl="0" marL="0" rtl="0" algn="l">
              <a:spcBef>
                <a:spcPts val="0"/>
              </a:spcBef>
              <a:spcAft>
                <a:spcPts val="0"/>
              </a:spcAft>
              <a:buNone/>
            </a:pPr>
            <a:r>
              <a:rPr lang="en"/>
              <a:t>But as we have seen it seems to do multiple things at a time like making request and all this is because the browser is more than Runtime</a:t>
            </a:r>
            <a:endParaRPr/>
          </a:p>
          <a:p>
            <a:pPr indent="0" lvl="0" marL="0" rtl="0" algn="l">
              <a:spcBef>
                <a:spcPts val="0"/>
              </a:spcBef>
              <a:spcAft>
                <a:spcPts val="0"/>
              </a:spcAft>
              <a:buNone/>
            </a:pPr>
            <a:r>
              <a:rPr lang="en"/>
              <a:t>Like webapi creates new thread</a:t>
            </a:r>
            <a:endParaRPr/>
          </a:p>
          <a:p>
            <a:pPr indent="0" lvl="0" marL="0" rtl="0" algn="l">
              <a:spcBef>
                <a:spcPts val="0"/>
              </a:spcBef>
              <a:spcAft>
                <a:spcPts val="0"/>
              </a:spcAft>
              <a:buNone/>
            </a:pPr>
            <a:r>
              <a:rPr lang="en"/>
              <a:t>It also has callback queue thread </a:t>
            </a:r>
            <a:endParaRPr/>
          </a:p>
          <a:p>
            <a:pPr indent="0" lvl="0" marL="0" rtl="0" algn="l">
              <a:spcBef>
                <a:spcPts val="0"/>
              </a:spcBef>
              <a:spcAft>
                <a:spcPts val="0"/>
              </a:spcAft>
              <a:buNone/>
            </a:pPr>
            <a:r>
              <a:rPr lang="en"/>
              <a:t>And event loop</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g2c9addba272_2_1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Concurrency &amp; Event Loop </a:t>
            </a:r>
            <a:endParaRPr/>
          </a:p>
        </p:txBody>
      </p:sp>
      <p:pic>
        <p:nvPicPr>
          <p:cNvPr id="295" name="Google Shape;295;g2c9addba272_2_181"/>
          <p:cNvPicPr preferRelativeResize="0"/>
          <p:nvPr/>
        </p:nvPicPr>
        <p:blipFill>
          <a:blip r:embed="rId3">
            <a:alphaModFix/>
          </a:blip>
          <a:stretch>
            <a:fillRect/>
          </a:stretch>
        </p:blipFill>
        <p:spPr>
          <a:xfrm>
            <a:off x="1229313" y="1017725"/>
            <a:ext cx="6685386" cy="38209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2c9addba272_2_1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Concurrency &amp; Event Loop </a:t>
            </a:r>
            <a:endParaRPr/>
          </a:p>
        </p:txBody>
      </p:sp>
      <p:pic>
        <p:nvPicPr>
          <p:cNvPr id="301" name="Google Shape;301;g2c9addba272_2_187"/>
          <p:cNvPicPr preferRelativeResize="0"/>
          <p:nvPr/>
        </p:nvPicPr>
        <p:blipFill>
          <a:blip r:embed="rId3">
            <a:alphaModFix/>
          </a:blip>
          <a:stretch>
            <a:fillRect/>
          </a:stretch>
        </p:blipFill>
        <p:spPr>
          <a:xfrm>
            <a:off x="152400" y="1170125"/>
            <a:ext cx="6722780" cy="382097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g2c9addba272_2_1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Concurrency &amp; Event Loop </a:t>
            </a:r>
            <a:endParaRPr/>
          </a:p>
        </p:txBody>
      </p:sp>
      <p:pic>
        <p:nvPicPr>
          <p:cNvPr id="307" name="Google Shape;307;g2c9addba272_2_193"/>
          <p:cNvPicPr preferRelativeResize="0"/>
          <p:nvPr/>
        </p:nvPicPr>
        <p:blipFill>
          <a:blip r:embed="rId3">
            <a:alphaModFix/>
          </a:blip>
          <a:stretch>
            <a:fillRect/>
          </a:stretch>
        </p:blipFill>
        <p:spPr>
          <a:xfrm>
            <a:off x="1216600" y="1017725"/>
            <a:ext cx="6710790" cy="382097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g2c9addba272_2_19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Concurrency &amp; Event Loop </a:t>
            </a:r>
            <a:endParaRPr/>
          </a:p>
        </p:txBody>
      </p:sp>
      <p:pic>
        <p:nvPicPr>
          <p:cNvPr id="313" name="Google Shape;313;g2c9addba272_2_199"/>
          <p:cNvPicPr preferRelativeResize="0"/>
          <p:nvPr/>
        </p:nvPicPr>
        <p:blipFill>
          <a:blip r:embed="rId3">
            <a:alphaModFix/>
          </a:blip>
          <a:stretch>
            <a:fillRect/>
          </a:stretch>
        </p:blipFill>
        <p:spPr>
          <a:xfrm>
            <a:off x="818975" y="1070650"/>
            <a:ext cx="7211660" cy="38209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g2c9addba272_2_20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Concurrency &amp; Event Loop </a:t>
            </a:r>
            <a:endParaRPr/>
          </a:p>
        </p:txBody>
      </p:sp>
      <p:pic>
        <p:nvPicPr>
          <p:cNvPr id="319" name="Google Shape;319;g2c9addba272_2_205"/>
          <p:cNvPicPr preferRelativeResize="0"/>
          <p:nvPr/>
        </p:nvPicPr>
        <p:blipFill>
          <a:blip r:embed="rId3">
            <a:alphaModFix/>
          </a:blip>
          <a:stretch>
            <a:fillRect/>
          </a:stretch>
        </p:blipFill>
        <p:spPr>
          <a:xfrm>
            <a:off x="1216738" y="1017725"/>
            <a:ext cx="6710519" cy="382097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g2c9b4bcc39d_0_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API vs SSR(server side rendering)</a:t>
            </a:r>
            <a:endParaRPr/>
          </a:p>
        </p:txBody>
      </p:sp>
      <p:pic>
        <p:nvPicPr>
          <p:cNvPr id="325" name="Google Shape;325;g2c9b4bcc39d_0_0"/>
          <p:cNvPicPr preferRelativeResize="0"/>
          <p:nvPr/>
        </p:nvPicPr>
        <p:blipFill>
          <a:blip r:embed="rId3">
            <a:alphaModFix/>
          </a:blip>
          <a:stretch>
            <a:fillRect/>
          </a:stretch>
        </p:blipFill>
        <p:spPr>
          <a:xfrm>
            <a:off x="152400" y="1399313"/>
            <a:ext cx="8839199" cy="2407996"/>
          </a:xfrm>
          <a:prstGeom prst="rect">
            <a:avLst/>
          </a:prstGeom>
          <a:noFill/>
          <a:ln>
            <a:noFill/>
          </a:ln>
        </p:spPr>
      </p:pic>
      <p:sp>
        <p:nvSpPr>
          <p:cNvPr id="326" name="Google Shape;326;g2c9b4bcc39d_0_0"/>
          <p:cNvSpPr txBox="1"/>
          <p:nvPr>
            <p:ph type="title"/>
          </p:nvPr>
        </p:nvSpPr>
        <p:spPr>
          <a:xfrm>
            <a:off x="235275" y="4188900"/>
            <a:ext cx="85206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API (</a:t>
            </a:r>
            <a:r>
              <a:rPr lang="en" u="sng">
                <a:solidFill>
                  <a:schemeClr val="hlink"/>
                </a:solidFill>
                <a:hlinkClick r:id="rId4"/>
              </a:rPr>
              <a:t>https://jsonplaceholder.typicode.com/todos</a:t>
            </a:r>
            <a:r>
              <a:rPr lang="en"/>
              <a:t>)</a:t>
            </a:r>
            <a:endParaRPr/>
          </a:p>
          <a:p>
            <a:pPr indent="0" lvl="0" marL="0" rtl="0" algn="l">
              <a:spcBef>
                <a:spcPts val="0"/>
              </a:spcBef>
              <a:spcAft>
                <a:spcPts val="0"/>
              </a:spcAft>
              <a:buNone/>
            </a:pPr>
            <a:r>
              <a:rPr lang="en"/>
              <a:t>SSR later in the course</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g2cd2325f5fa_0_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Database Connector:</a:t>
            </a:r>
            <a:r>
              <a:rPr lang="en"/>
              <a:t>	</a:t>
            </a:r>
            <a:endParaRPr/>
          </a:p>
        </p:txBody>
      </p:sp>
      <p:sp>
        <p:nvSpPr>
          <p:cNvPr id="332" name="Google Shape;332;g2cd2325f5fa_0_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A database connector, also known as a driver, is a low-level library that provides a direct interface to communicate with a specific database management system (DBMS).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It typically exposes a simple API for executing SQL queries and handling results.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Developers work with raw SQL queries and have full control over the database interactions.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Examples: mariadb connector for MariaDB/MySQL, pg for PostgreSQL, tedious for Microsoft SQL Server.</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g2cd2325f5fa_0_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ORM (Object-Relational Mapping):</a:t>
            </a:r>
            <a:endParaRPr/>
          </a:p>
        </p:txBody>
      </p:sp>
      <p:sp>
        <p:nvSpPr>
          <p:cNvPr id="338" name="Google Shape;338;g2cd2325f5fa_0_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An ORM is a higher-level abstraction that maps database tables and records to objects in your programming language.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It provides an object-oriented way of interacting with the database, allowing developers to write code in their programming language instead of writing raw SQL queries.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ORMs handle tasks like querying, inserting, updating, and deleting data using objects and methods, abstracting away the underlying SQL.</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Examples: Sequelize, Prisma, TypeORM.</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g2c964dd0457_1_11"/>
          <p:cNvPicPr preferRelativeResize="0"/>
          <p:nvPr/>
        </p:nvPicPr>
        <p:blipFill>
          <a:blip r:embed="rId3">
            <a:alphaModFix/>
          </a:blip>
          <a:stretch>
            <a:fillRect/>
          </a:stretch>
        </p:blipFill>
        <p:spPr>
          <a:xfrm>
            <a:off x="-58887" y="-95203"/>
            <a:ext cx="9261776" cy="523870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g2cd2325f5fa_0_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Query Builder:</a:t>
            </a:r>
            <a:endParaRPr/>
          </a:p>
        </p:txBody>
      </p:sp>
      <p:sp>
        <p:nvSpPr>
          <p:cNvPr id="344" name="Google Shape;344;g2cd2325f5fa_0_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A query builder is a library that provides a fluent interface for constructing SQL queries programmatically.</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It is a middle ground between raw SQL and ORMs, providing a more expressive and readable way of writing SQL queries while still maintaining control over the generated SQL.</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Query builders often provide features like query parameter binding, query composition, and database agnostic syntax.</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Examples: Knex.js, Slonik.</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g2cd2325f5fa_0_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350" name="Google Shape;350;g2cd2325f5fa_0_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Database Connector: Lowest level, provides direct access to the database, requires writing raw SQL queries.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ORM: Highest level of abstraction, hides SQL queries behind an object-oriented interface, maps database tables to objects.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Query Builder: Middle ground, provides a fluent interface for constructing SQL queries programmatically, while still allowing control over the generated SQL.</a:t>
            </a:r>
            <a:endParaRPr>
              <a:solidFill>
                <a:schemeClr val="dk1"/>
              </a:solidFill>
            </a:endParaRPr>
          </a:p>
          <a:p>
            <a:pPr indent="0" lvl="0" marL="45720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g26ee03dfe0d_0_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SEQUELIZE</a:t>
            </a:r>
            <a:endParaRPr/>
          </a:p>
        </p:txBody>
      </p:sp>
      <p:sp>
        <p:nvSpPr>
          <p:cNvPr id="356" name="Google Shape;356;g26ee03dfe0d_0_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Clr>
                <a:schemeClr val="dk1"/>
              </a:buClr>
              <a:buSzPts val="1100"/>
              <a:buFont typeface="Arial"/>
              <a:buNone/>
            </a:pPr>
            <a:r>
              <a:rPr lang="en" sz="1200">
                <a:solidFill>
                  <a:srgbClr val="1C1E21"/>
                </a:solidFill>
                <a:latin typeface="Roboto"/>
                <a:ea typeface="Roboto"/>
                <a:cs typeface="Roboto"/>
                <a:sym typeface="Roboto"/>
              </a:rPr>
              <a:t>Usually, models have singular names (such as </a:t>
            </a:r>
            <a:r>
              <a:rPr lang="en" sz="1200">
                <a:solidFill>
                  <a:srgbClr val="1C1E21"/>
                </a:solidFill>
                <a:latin typeface="Roboto Mono"/>
                <a:ea typeface="Roboto Mono"/>
                <a:cs typeface="Roboto Mono"/>
                <a:sym typeface="Roboto Mono"/>
              </a:rPr>
              <a:t>User</a:t>
            </a:r>
            <a:r>
              <a:rPr lang="en" sz="1200">
                <a:solidFill>
                  <a:srgbClr val="1C1E21"/>
                </a:solidFill>
                <a:latin typeface="Roboto"/>
                <a:ea typeface="Roboto"/>
                <a:cs typeface="Roboto"/>
                <a:sym typeface="Roboto"/>
              </a:rPr>
              <a:t>) while tables have pluralized names (such as </a:t>
            </a:r>
            <a:r>
              <a:rPr lang="en" sz="1200">
                <a:solidFill>
                  <a:srgbClr val="1C1E21"/>
                </a:solidFill>
                <a:latin typeface="Roboto Mono"/>
                <a:ea typeface="Roboto Mono"/>
                <a:cs typeface="Roboto Mono"/>
                <a:sym typeface="Roboto Mono"/>
              </a:rPr>
              <a:t>Users</a:t>
            </a:r>
            <a:r>
              <a:rPr lang="en" sz="1200">
                <a:solidFill>
                  <a:srgbClr val="1C1E21"/>
                </a:solidFill>
                <a:latin typeface="Roboto"/>
                <a:ea typeface="Roboto"/>
                <a:cs typeface="Roboto"/>
                <a:sym typeface="Roboto"/>
              </a:rPr>
              <a:t>), although this is fully configurable.</a:t>
            </a:r>
            <a:endParaRPr sz="1200">
              <a:solidFill>
                <a:srgbClr val="1C1E2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None/>
            </a:pPr>
            <a:r>
              <a:rPr lang="en" sz="1200">
                <a:solidFill>
                  <a:srgbClr val="1C1E21"/>
                </a:solidFill>
                <a:latin typeface="Roboto"/>
                <a:ea typeface="Roboto"/>
                <a:cs typeface="Roboto"/>
                <a:sym typeface="Roboto"/>
              </a:rPr>
              <a:t>By default, when the table name is not given, Sequelize automatically pluralizes the model name and uses that as the table name. This pluralization is done under the hood by a library called </a:t>
            </a:r>
            <a:r>
              <a:rPr lang="en" sz="1200" u="sng">
                <a:solidFill>
                  <a:schemeClr val="hlink"/>
                </a:solidFill>
                <a:latin typeface="Roboto"/>
                <a:ea typeface="Roboto"/>
                <a:cs typeface="Roboto"/>
                <a:sym typeface="Roboto"/>
                <a:hlinkClick r:id="rId3"/>
              </a:rPr>
              <a:t>inflection</a:t>
            </a:r>
            <a:r>
              <a:rPr lang="en" sz="1200">
                <a:solidFill>
                  <a:srgbClr val="1C1E21"/>
                </a:solidFill>
                <a:latin typeface="Roboto"/>
                <a:ea typeface="Roboto"/>
                <a:cs typeface="Roboto"/>
                <a:sym typeface="Roboto"/>
              </a:rPr>
              <a:t>, so that irregular plurals (such as </a:t>
            </a:r>
            <a:r>
              <a:rPr lang="en" sz="1100">
                <a:solidFill>
                  <a:srgbClr val="1C1E21"/>
                </a:solidFill>
                <a:latin typeface="Roboto Mono"/>
                <a:ea typeface="Roboto Mono"/>
                <a:cs typeface="Roboto Mono"/>
                <a:sym typeface="Roboto Mono"/>
              </a:rPr>
              <a:t>person -&gt; people</a:t>
            </a:r>
            <a:r>
              <a:rPr lang="en" sz="1200">
                <a:solidFill>
                  <a:srgbClr val="1C1E21"/>
                </a:solidFill>
                <a:latin typeface="Roboto"/>
                <a:ea typeface="Roboto"/>
                <a:cs typeface="Roboto"/>
                <a:sym typeface="Roboto"/>
              </a:rPr>
              <a:t>) are computed correctly.</a:t>
            </a:r>
            <a:endParaRPr/>
          </a:p>
        </p:txBody>
      </p:sp>
      <p:pic>
        <p:nvPicPr>
          <p:cNvPr id="357" name="Google Shape;357;g26ee03dfe0d_0_0"/>
          <p:cNvPicPr preferRelativeResize="0"/>
          <p:nvPr/>
        </p:nvPicPr>
        <p:blipFill>
          <a:blip r:embed="rId4">
            <a:alphaModFix/>
          </a:blip>
          <a:stretch>
            <a:fillRect/>
          </a:stretch>
        </p:blipFill>
        <p:spPr>
          <a:xfrm>
            <a:off x="2946820" y="2311845"/>
            <a:ext cx="4621826" cy="260952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g2ce1d57c7d7_0_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63" name="Google Shape;363;g2ce1d57c7d7_0_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https://dev.to/kabartolo/how-to-document-an-express-api-with-swagger-ui-and-jsdoc-50do</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id="83" name="Google Shape;83;g2c964dd0457_1_16"/>
          <p:cNvPicPr preferRelativeResize="0"/>
          <p:nvPr/>
        </p:nvPicPr>
        <p:blipFill>
          <a:blip r:embed="rId3">
            <a:alphaModFix/>
          </a:blip>
          <a:stretch>
            <a:fillRect/>
          </a:stretch>
        </p:blipFill>
        <p:spPr>
          <a:xfrm>
            <a:off x="-137300" y="-65275"/>
            <a:ext cx="9349475" cy="5259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g2c9c78ecb76_0_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JSON response</a:t>
            </a:r>
            <a:endParaRPr/>
          </a:p>
        </p:txBody>
      </p:sp>
      <p:pic>
        <p:nvPicPr>
          <p:cNvPr id="89" name="Google Shape;89;g2c9c78ecb76_0_0"/>
          <p:cNvPicPr preferRelativeResize="0"/>
          <p:nvPr/>
        </p:nvPicPr>
        <p:blipFill>
          <a:blip r:embed="rId3">
            <a:alphaModFix/>
          </a:blip>
          <a:stretch>
            <a:fillRect/>
          </a:stretch>
        </p:blipFill>
        <p:spPr>
          <a:xfrm>
            <a:off x="311700" y="1199975"/>
            <a:ext cx="7419975" cy="2105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g2c964dd0457_1_5"/>
          <p:cNvSpPr txBox="1"/>
          <p:nvPr/>
        </p:nvSpPr>
        <p:spPr>
          <a:xfrm>
            <a:off x="3302550" y="0"/>
            <a:ext cx="2538900" cy="113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3100">
                <a:solidFill>
                  <a:schemeClr val="dk2"/>
                </a:solidFill>
              </a:rPr>
              <a:t>HTTP </a:t>
            </a:r>
            <a:r>
              <a:rPr lang="en" sz="3100">
                <a:solidFill>
                  <a:schemeClr val="dk2"/>
                </a:solidFill>
              </a:rPr>
              <a:t>Request </a:t>
            </a:r>
            <a:endParaRPr sz="3100">
              <a:solidFill>
                <a:schemeClr val="dk2"/>
              </a:solidFill>
            </a:endParaRPr>
          </a:p>
          <a:p>
            <a:pPr indent="0" lvl="0" marL="0" rtl="0" algn="l">
              <a:spcBef>
                <a:spcPts val="0"/>
              </a:spcBef>
              <a:spcAft>
                <a:spcPts val="0"/>
              </a:spcAft>
              <a:buNone/>
            </a:pPr>
            <a:r>
              <a:t/>
            </a:r>
            <a:endParaRPr sz="3100">
              <a:solidFill>
                <a:schemeClr val="dk2"/>
              </a:solidFill>
            </a:endParaRPr>
          </a:p>
        </p:txBody>
      </p:sp>
      <p:pic>
        <p:nvPicPr>
          <p:cNvPr id="95" name="Google Shape;95;g2c964dd0457_1_5"/>
          <p:cNvPicPr preferRelativeResize="0"/>
          <p:nvPr/>
        </p:nvPicPr>
        <p:blipFill>
          <a:blip r:embed="rId3">
            <a:alphaModFix/>
          </a:blip>
          <a:stretch>
            <a:fillRect/>
          </a:stretch>
        </p:blipFill>
        <p:spPr>
          <a:xfrm>
            <a:off x="784748" y="1001273"/>
            <a:ext cx="7424950" cy="3485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g2c964dd0457_1_25"/>
          <p:cNvSpPr txBox="1"/>
          <p:nvPr/>
        </p:nvSpPr>
        <p:spPr>
          <a:xfrm>
            <a:off x="2665825" y="132525"/>
            <a:ext cx="4130700" cy="9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100">
                <a:solidFill>
                  <a:schemeClr val="dk2"/>
                </a:solidFill>
              </a:rPr>
              <a:t>Request Message Format</a:t>
            </a:r>
            <a:endParaRPr sz="3100">
              <a:solidFill>
                <a:schemeClr val="dk2"/>
              </a:solidFill>
            </a:endParaRPr>
          </a:p>
          <a:p>
            <a:pPr indent="0" lvl="0" marL="0" rtl="0" algn="l">
              <a:spcBef>
                <a:spcPts val="0"/>
              </a:spcBef>
              <a:spcAft>
                <a:spcPts val="0"/>
              </a:spcAft>
              <a:buNone/>
            </a:pPr>
            <a:r>
              <a:t/>
            </a:r>
            <a:endParaRPr sz="1800">
              <a:solidFill>
                <a:schemeClr val="dk2"/>
              </a:solidFill>
            </a:endParaRPr>
          </a:p>
        </p:txBody>
      </p:sp>
      <p:pic>
        <p:nvPicPr>
          <p:cNvPr id="101" name="Google Shape;101;g2c964dd0457_1_25"/>
          <p:cNvPicPr preferRelativeResize="0"/>
          <p:nvPr/>
        </p:nvPicPr>
        <p:blipFill>
          <a:blip r:embed="rId3">
            <a:alphaModFix/>
          </a:blip>
          <a:stretch>
            <a:fillRect/>
          </a:stretch>
        </p:blipFill>
        <p:spPr>
          <a:xfrm>
            <a:off x="1607025" y="1071525"/>
            <a:ext cx="5929956" cy="3849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